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8" r:id="rId4"/>
    <p:sldId id="261" r:id="rId5"/>
    <p:sldId id="259" r:id="rId6"/>
    <p:sldId id="260" r:id="rId7"/>
    <p:sldId id="269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65" r:id="rId16"/>
    <p:sldId id="271" r:id="rId17"/>
    <p:sldId id="272" r:id="rId18"/>
    <p:sldId id="276" r:id="rId19"/>
    <p:sldId id="273" r:id="rId20"/>
    <p:sldId id="274" r:id="rId21"/>
    <p:sldId id="277" r:id="rId22"/>
    <p:sldId id="278" r:id="rId23"/>
    <p:sldId id="275" r:id="rId24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6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308" autoAdjust="0"/>
  </p:normalViewPr>
  <p:slideViewPr>
    <p:cSldViewPr>
      <p:cViewPr varScale="1">
        <p:scale>
          <a:sx n="83" d="100"/>
          <a:sy n="83" d="100"/>
        </p:scale>
        <p:origin x="-1416" y="-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CF410-59DE-4973-B79A-45E2B851CA54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AF9A7-77A3-464F-ABCD-CE4555C9844A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Forecasting is a data science task that is central to many activities within an organization.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 to take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decisitions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identify different trends 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12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Nonparametric regression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a category of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analysis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which the predictor does not take a predetermined form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is constructed according to information derived from the data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1937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2017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1937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2017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10 </a:t>
            </a:r>
            <a:r>
              <a:rPr lang="es-ES" baseline="0" dirty="0" err="1" smtClean="0"/>
              <a:t>years</a:t>
            </a:r>
            <a:r>
              <a:rPr lang="es-ES" baseline="0" dirty="0" smtClean="0"/>
              <a:t>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smtClean="0"/>
              <a:t> 1 </a:t>
            </a:r>
            <a:r>
              <a:rPr lang="es-ES" baseline="0" dirty="0" err="1" smtClean="0"/>
              <a:t>years</a:t>
            </a:r>
            <a:r>
              <a:rPr lang="es-ES" baseline="0" dirty="0" smtClean="0"/>
              <a:t>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Completely automatic forecasting techniques can be </a:t>
            </a:r>
            <a:r>
              <a:rPr lang="en-US" sz="1200" b="1" dirty="0" smtClean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brittle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and they are often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too inflexible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incorporate useful assumptions or heuristics</a:t>
            </a:r>
          </a:p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FRAGILES e INFLEXIBLES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6 </a:t>
            </a:r>
            <a:r>
              <a:rPr lang="es-ES" baseline="0" dirty="0" err="1" smtClean="0"/>
              <a:t>months</a:t>
            </a:r>
            <a:r>
              <a:rPr lang="es-ES" baseline="0" dirty="0" smtClean="0"/>
              <a:t>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Analysts who can produce high quality forecasts are quite rare because forecasting is a specialized data science skill requiring substantial experience</a:t>
            </a:r>
            <a:endParaRPr lang="es-ES" dirty="0" smtClean="0">
              <a:latin typeface="Courier New" pitchFamily="49" charset="0"/>
              <a:cs typeface="Courier New" pitchFamily="49" charset="0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 smtClean="0"/>
              <a:t>So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Prophet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is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born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to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bring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this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tools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to</a:t>
            </a:r>
            <a:r>
              <a:rPr lang="es-ES" b="0" baseline="0" dirty="0" smtClean="0"/>
              <a:t> non-</a:t>
            </a:r>
            <a:r>
              <a:rPr lang="es-ES" b="0" baseline="0" dirty="0" err="1" smtClean="0"/>
              <a:t>forecasting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design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experts</a:t>
            </a:r>
            <a:endParaRPr lang="es-ES" b="0" baseline="0" dirty="0" smtClean="0"/>
          </a:p>
          <a:p>
            <a:r>
              <a:rPr lang="es-ES" b="0" baseline="0" dirty="0" smtClean="0"/>
              <a:t>And </a:t>
            </a:r>
            <a:r>
              <a:rPr lang="es-ES" b="0" baseline="0" dirty="0" err="1" smtClean="0"/>
              <a:t>made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this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tool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for</a:t>
            </a:r>
            <a:r>
              <a:rPr lang="es-ES" b="0" baseline="0" dirty="0" smtClean="0"/>
              <a:t> junior data </a:t>
            </a:r>
            <a:r>
              <a:rPr lang="es-ES" b="0" baseline="0" dirty="0" err="1" smtClean="0"/>
              <a:t>scientists</a:t>
            </a:r>
            <a:r>
              <a:rPr lang="es-ES" b="0" baseline="0" dirty="0" smtClean="0"/>
              <a:t> and data </a:t>
            </a:r>
            <a:r>
              <a:rPr lang="es-ES" b="0" baseline="0" dirty="0" err="1" smtClean="0"/>
              <a:t>analysts</a:t>
            </a:r>
            <a:r>
              <a:rPr lang="es-ES" b="0" baseline="0" dirty="0" smtClean="0"/>
              <a:t> </a:t>
            </a:r>
          </a:p>
          <a:p>
            <a:endParaRPr lang="es-ES" b="0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to make high quality forecasts that keep up with demand.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problems of scale we have observed in practice involve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complexity introduced by </a:t>
            </a:r>
            <a:r>
              <a:rPr lang="en-US" sz="1200" b="1" i="0" kern="1200" dirty="0" smtClean="0">
                <a:solidFill>
                  <a:srgbClr val="073265"/>
                </a:solidFill>
                <a:latin typeface="+mn-lt"/>
                <a:ea typeface="+mn-ea"/>
                <a:cs typeface="+mn-cs"/>
              </a:rPr>
              <a:t>the variety of forecasting problems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building trust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large number of forecasts once they have been produced.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dirty="0" smtClean="0"/>
              <a:t>Los problemas de escala no vienen tanto de escalar infraestructura como de </a:t>
            </a:r>
          </a:p>
          <a:p>
            <a:r>
              <a:rPr lang="es-ES" dirty="0" smtClean="0"/>
              <a:t>La variedad de problemas de </a:t>
            </a:r>
            <a:r>
              <a:rPr lang="es-ES" dirty="0" err="1" smtClean="0"/>
              <a:t>forecasting</a:t>
            </a:r>
            <a:r>
              <a:rPr lang="es-ES" baseline="0" dirty="0" smtClean="0"/>
              <a:t> y de construir confiabilidad o fiabilidad en un gran numero de resultados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following diagram illustrates the forecasting process we have found to work at scale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 err="1" smtClean="0"/>
              <a:t>Where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prophet</a:t>
            </a:r>
            <a:r>
              <a:rPr lang="es-ES" b="0" baseline="0" dirty="0" smtClean="0"/>
              <a:t> </a:t>
            </a:r>
            <a:r>
              <a:rPr lang="es-ES" b="0" baseline="0" dirty="0" err="1" smtClean="0"/>
              <a:t>shines</a:t>
            </a:r>
            <a:r>
              <a:rPr lang="es-ES" b="0" baseline="0" dirty="0" smtClean="0"/>
              <a:t> 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forecasting problems can be solved by the same procedure.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AF9A7-77A3-464F-ABCD-CE4555C9844A}" type="slidenum">
              <a:rPr lang="es-ES" smtClean="0"/>
              <a:t>10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249D6-2B24-439C-8D77-1B696302816C}" type="datetimeFigureOut">
              <a:rPr lang="es-ES" smtClean="0"/>
              <a:t>25/11/2017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ECAF1-4720-4DB9-8A0F-40ECCA6AD2AD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prophet-logo-dribb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1604714"/>
            <a:ext cx="9577064" cy="7182798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467544" y="2931790"/>
            <a:ext cx="8136904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Forecasting</a:t>
            </a:r>
            <a:r>
              <a:rPr kumimoji="0" lang="es-ES" sz="4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 at </a:t>
            </a:r>
            <a:r>
              <a:rPr kumimoji="0" lang="es-ES" sz="40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scale</a:t>
            </a:r>
            <a:endParaRPr kumimoji="0" lang="es-ES" sz="4000" b="1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noProof="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ea typeface="+mj-ea"/>
                <a:cs typeface="Courier New" pitchFamily="49" charset="0"/>
              </a:rPr>
              <a:t>Introduction</a:t>
            </a:r>
            <a:r>
              <a:rPr lang="es-ES" sz="4000" b="1" noProof="0" dirty="0" smtClean="0">
                <a:solidFill>
                  <a:schemeClr val="bg1"/>
                </a:solidFill>
                <a:latin typeface="Courier New" pitchFamily="49" charset="0"/>
                <a:ea typeface="+mj-ea"/>
                <a:cs typeface="Courier New" pitchFamily="49" charset="0"/>
              </a:rPr>
              <a:t> </a:t>
            </a:r>
            <a:r>
              <a:rPr kumimoji="0" lang="es-ES" sz="4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 </a:t>
            </a: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8" name="7 Imagen" descr="github-silueta-caracter_318-404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4083918"/>
            <a:ext cx="555526" cy="555526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059832" y="4011910"/>
            <a:ext cx="2880320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SoyGema</a:t>
            </a:r>
            <a:endParaRPr kumimoji="0" lang="es-E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WHERE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3491880" y="1635646"/>
            <a:ext cx="403244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Hours Data-input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3491880" y="2499742"/>
            <a:ext cx="403244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Day  Data-input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3491880" y="3363838"/>
            <a:ext cx="403244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Week Data-input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323528" y="1347614"/>
            <a:ext cx="403244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3265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8760</a:t>
            </a: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611560" y="2283718"/>
            <a:ext cx="403244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3265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365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899592" y="3147814"/>
            <a:ext cx="403244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3265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52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WHERE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331640" y="1203598"/>
            <a:ext cx="7056784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4000" dirty="0">
                <a:latin typeface="Courier New" pitchFamily="49" charset="0"/>
                <a:cs typeface="Courier New" pitchFamily="49" charset="0"/>
              </a:rPr>
              <a:t>strong multiple </a:t>
            </a:r>
            <a:r>
              <a:rPr lang="en-US" sz="4000" b="1" dirty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“human-scale” </a:t>
            </a:r>
            <a:r>
              <a:rPr lang="en-US" sz="4000" b="1" dirty="0" err="1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seasonalities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: day of week and time of year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WHERE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331640" y="1275606"/>
            <a:ext cx="7056784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4000" b="1" dirty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historical trend changes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, for instance due to product launches or logging changes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WHERE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331640" y="1347614"/>
            <a:ext cx="7056784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4000" dirty="0" smtClean="0">
                <a:latin typeface="Courier New" pitchFamily="49" charset="0"/>
                <a:cs typeface="Courier New" pitchFamily="49" charset="0"/>
              </a:rPr>
              <a:t>Trends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that are </a:t>
            </a:r>
            <a:r>
              <a:rPr lang="en-US" sz="4000" b="1" dirty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non-linear growth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curves, where a trend hits a natural limit or saturates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tit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2623" y="-122902"/>
            <a:ext cx="9516623" cy="5266402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979712" y="3867894"/>
            <a:ext cx="4320480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HOW</a:t>
            </a:r>
            <a:r>
              <a:rPr kumimoji="0" lang="es-ES" sz="6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 </a:t>
            </a:r>
            <a:r>
              <a:rPr kumimoji="0" lang="es-E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HOW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7 Imagen" descr="non-parametric-regres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915566"/>
            <a:ext cx="5328592" cy="39893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HOW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331640" y="1347614"/>
            <a:ext cx="7056784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 piecewise linear or </a:t>
            </a:r>
            <a:r>
              <a:rPr lang="en-US" sz="2000" b="1" dirty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logistic growth curve trend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. Prophet automatically detects changes in trends by selecting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changepoints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from the data.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yearly seasonal component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modeled using Fourier series.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weekly seasonal component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using dummy variables.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user-provided list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of important holidays.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prophet-logo-dribb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1604714"/>
            <a:ext cx="9577064" cy="7182798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1763688" y="2931790"/>
            <a:ext cx="5328592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-1748730"/>
            <a:ext cx="8748464" cy="729303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08520" y="0"/>
            <a:ext cx="4690864" cy="799598"/>
          </a:xfrm>
        </p:spPr>
        <p:txBody>
          <a:bodyPr>
            <a:noAutofit/>
          </a:bodyPr>
          <a:lstStyle/>
          <a:p>
            <a:r>
              <a:rPr lang="es-ES" sz="20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Asteroid</a:t>
            </a:r>
            <a:r>
              <a:rPr lang="es-ES" sz="20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20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detection</a:t>
            </a:r>
            <a:endParaRPr lang="es-E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217058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V2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7" name="6 Imagen" descr="descarg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915566"/>
            <a:ext cx="6831231" cy="407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tit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2623" y="-122902"/>
            <a:ext cx="9516623" cy="5266402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2699792" y="3867894"/>
            <a:ext cx="3250704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WHY 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217058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V3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5" name="4 Imagen" descr="descarga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942266"/>
            <a:ext cx="7054903" cy="42012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217058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V3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7" name="6 Imagen" descr="descarga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898265"/>
            <a:ext cx="7128792" cy="42452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217058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V3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8" name="7 Imagen" descr="descarga (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899385"/>
            <a:ext cx="7126911" cy="42441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prophet-logo-dribb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4584" y="-2612826"/>
            <a:ext cx="10561173" cy="792088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2771800" y="213970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 err="1" smtClean="0">
                <a:solidFill>
                  <a:schemeClr val="bg1"/>
                </a:solidFill>
                <a:latin typeface="Courier New" pitchFamily="49" charset="0"/>
                <a:ea typeface="+mj-ea"/>
                <a:cs typeface="Courier New" pitchFamily="49" charset="0"/>
              </a:rPr>
              <a:t>Thanks</a:t>
            </a:r>
            <a:r>
              <a:rPr lang="es-ES" sz="2400" b="1" dirty="0" smtClean="0">
                <a:solidFill>
                  <a:schemeClr val="bg1"/>
                </a:solidFill>
                <a:latin typeface="Courier New" pitchFamily="49" charset="0"/>
                <a:ea typeface="+mj-ea"/>
                <a:cs typeface="Courier New" pitchFamily="49" charset="0"/>
              </a:rPr>
              <a:t>!</a:t>
            </a:r>
            <a:endParaRPr kumimoji="0" lang="es-E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251520" y="3003798"/>
            <a:ext cx="835292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Github.com/</a:t>
            </a:r>
            <a:r>
              <a:rPr kumimoji="0" lang="es-E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SoyGema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/</a:t>
            </a:r>
            <a:r>
              <a:rPr kumimoji="0" lang="es-E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Prophet_forecasting</a:t>
            </a: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fragi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0"/>
            <a:ext cx="8676456" cy="553498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325070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WHY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131590"/>
            <a:ext cx="8229600" cy="33944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		</a:t>
            </a:r>
            <a:endParaRPr lang="es-ES" sz="4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 redondeado"/>
          <p:cNvSpPr/>
          <p:nvPr/>
        </p:nvSpPr>
        <p:spPr>
          <a:xfrm>
            <a:off x="107504" y="116632"/>
            <a:ext cx="576064" cy="576064"/>
          </a:xfrm>
          <a:prstGeom prst="roundRect">
            <a:avLst>
              <a:gd name="adj" fmla="val 261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1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giphy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627534"/>
            <a:ext cx="5544616" cy="415846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325070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WHY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1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tit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2623" y="-122902"/>
            <a:ext cx="9516623" cy="5266402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2771800" y="3867894"/>
            <a:ext cx="3250704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WHAT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Barad-Dr-mordor-Scale-Size-Explain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520" y="0"/>
            <a:ext cx="8790480" cy="51435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95486"/>
            <a:ext cx="325070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WHAT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noProof="0" dirty="0">
                <a:latin typeface="Courier New" pitchFamily="49" charset="0"/>
                <a:ea typeface="+mj-ea"/>
                <a:cs typeface="Courier New" pitchFamily="49" charset="0"/>
              </a:rPr>
              <a:t>2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Proph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0"/>
            <a:ext cx="6127836" cy="51435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95486"/>
            <a:ext cx="3250704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WHAT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noProof="0" dirty="0">
                <a:latin typeface="Courier New" pitchFamily="49" charset="0"/>
                <a:ea typeface="+mj-ea"/>
                <a:cs typeface="Courier New" pitchFamily="49" charset="0"/>
              </a:rPr>
              <a:t>2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7" name="6 Imagen" descr="arquiti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987574"/>
            <a:ext cx="864096" cy="936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tit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2623" y="-122902"/>
            <a:ext cx="9516623" cy="5266402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979712" y="3867894"/>
            <a:ext cx="4320480" cy="799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WHERE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4546848" cy="799598"/>
          </a:xfrm>
        </p:spPr>
        <p:txBody>
          <a:bodyPr>
            <a:noAutofit/>
          </a:bodyPr>
          <a:lstStyle/>
          <a:p>
            <a:r>
              <a:rPr lang="es-ES" sz="6600" b="1" dirty="0" smtClean="0">
                <a:latin typeface="Courier New" pitchFamily="49" charset="0"/>
                <a:cs typeface="Courier New" pitchFamily="49" charset="0"/>
              </a:rPr>
              <a:t>WHERE ?</a:t>
            </a:r>
            <a:endParaRPr lang="es-ES" sz="6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67544" cy="5143500"/>
          </a:xfrm>
          <a:prstGeom prst="rect">
            <a:avLst/>
          </a:prstGeom>
          <a:solidFill>
            <a:srgbClr val="073265"/>
          </a:solidFill>
          <a:ln>
            <a:solidFill>
              <a:srgbClr val="07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899592" y="1851670"/>
            <a:ext cx="7992888" cy="2736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 smtClean="0">
                <a:latin typeface="Courier New" pitchFamily="49" charset="0"/>
                <a:cs typeface="Courier New" pitchFamily="49" charset="0"/>
              </a:rPr>
              <a:t>Hourly</a:t>
            </a:r>
            <a:r>
              <a:rPr lang="en-US" sz="4400" b="1" dirty="0">
                <a:latin typeface="Courier New" pitchFamily="49" charset="0"/>
                <a:cs typeface="Courier New" pitchFamily="49" charset="0"/>
              </a:rPr>
              <a:t>, daily, or weekly </a:t>
            </a:r>
            <a:r>
              <a:rPr lang="en-US" sz="4400" dirty="0">
                <a:latin typeface="Courier New" pitchFamily="49" charset="0"/>
                <a:cs typeface="Courier New" pitchFamily="49" charset="0"/>
              </a:rPr>
              <a:t>observations with at least a </a:t>
            </a:r>
            <a:r>
              <a:rPr lang="en-US" sz="4400" b="1" dirty="0">
                <a:solidFill>
                  <a:srgbClr val="073265"/>
                </a:solidFill>
                <a:latin typeface="Courier New" pitchFamily="49" charset="0"/>
                <a:cs typeface="Courier New" pitchFamily="49" charset="0"/>
              </a:rPr>
              <a:t>few months</a:t>
            </a:r>
            <a:r>
              <a:rPr lang="en-US" sz="4400" dirty="0">
                <a:latin typeface="Courier New" pitchFamily="49" charset="0"/>
                <a:cs typeface="Courier New" pitchFamily="49" charset="0"/>
              </a:rPr>
              <a:t> (preferably a </a:t>
            </a:r>
            <a:r>
              <a:rPr lang="en-US" sz="4400" b="1" dirty="0">
                <a:latin typeface="Courier New" pitchFamily="49" charset="0"/>
                <a:cs typeface="Courier New" pitchFamily="49" charset="0"/>
              </a:rPr>
              <a:t>year</a:t>
            </a:r>
            <a:r>
              <a:rPr lang="en-US" sz="44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4400" b="1" dirty="0">
                <a:latin typeface="Courier New" pitchFamily="49" charset="0"/>
                <a:cs typeface="Courier New" pitchFamily="49" charset="0"/>
              </a:rPr>
              <a:t>of history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07504" y="116632"/>
            <a:ext cx="576064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ourier New" pitchFamily="49" charset="0"/>
                <a:ea typeface="+mj-ea"/>
                <a:cs typeface="Courier New" pitchFamily="49" charset="0"/>
              </a:rPr>
              <a:t>3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pic>
        <p:nvPicPr>
          <p:cNvPr id="7" name="6 Imagen" descr="befo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987574"/>
            <a:ext cx="1152128" cy="100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481</Words>
  <Application>Microsoft Office PowerPoint</Application>
  <PresentationFormat>Presentación en pantalla (16:9)</PresentationFormat>
  <Paragraphs>112</Paragraphs>
  <Slides>23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Diapositiva 1</vt:lpstr>
      <vt:lpstr>Diapositiva 2</vt:lpstr>
      <vt:lpstr>WHY ?</vt:lpstr>
      <vt:lpstr>WHY ?</vt:lpstr>
      <vt:lpstr>Diapositiva 5</vt:lpstr>
      <vt:lpstr>WHAT ?</vt:lpstr>
      <vt:lpstr>WHAT ?</vt:lpstr>
      <vt:lpstr>Diapositiva 8</vt:lpstr>
      <vt:lpstr>WHERE ?</vt:lpstr>
      <vt:lpstr>WHERE ?</vt:lpstr>
      <vt:lpstr>WHERE ?</vt:lpstr>
      <vt:lpstr>WHERE ?</vt:lpstr>
      <vt:lpstr>WHERE ?</vt:lpstr>
      <vt:lpstr>Diapositiva 14</vt:lpstr>
      <vt:lpstr>HOW ?</vt:lpstr>
      <vt:lpstr>HOW ?</vt:lpstr>
      <vt:lpstr>Diapositiva 17</vt:lpstr>
      <vt:lpstr>Asteroid detection</vt:lpstr>
      <vt:lpstr>V2</vt:lpstr>
      <vt:lpstr>V3</vt:lpstr>
      <vt:lpstr>V3</vt:lpstr>
      <vt:lpstr>V3</vt:lpstr>
      <vt:lpstr>Diapositiva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Gema Parreño Piqueras</dc:creator>
  <cp:lastModifiedBy>Gema Parreño Piqueras</cp:lastModifiedBy>
  <cp:revision>17</cp:revision>
  <dcterms:created xsi:type="dcterms:W3CDTF">2017-11-25T11:29:50Z</dcterms:created>
  <dcterms:modified xsi:type="dcterms:W3CDTF">2017-11-25T17:04:41Z</dcterms:modified>
</cp:coreProperties>
</file>